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-84" y="-7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2286000" y="2343150"/>
            <a:ext cx="6172200" cy="142077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2286000" y="3752492"/>
            <a:ext cx="6172200" cy="10287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8050371" y="832948"/>
            <a:ext cx="1714500" cy="381000"/>
          </a:xfrm>
        </p:spPr>
        <p:txBody>
          <a:bodyPr/>
          <a:lstStyle/>
          <a:p>
            <a:pPr eaLnBrk="1" latinLnBrk="0" hangingPunct="1"/>
            <a:fld id="{E6F9B8CD-342D-4579-98EC-A8FD6B7370E1}" type="datetimeFigureOut">
              <a:rPr lang="en-US" smtClean="0"/>
              <a:pPr eaLnBrk="1" latinLnBrk="0" hangingPunct="1"/>
              <a:t>3/18/2020</a:t>
            </a:fld>
            <a:endParaRPr lang="en-US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534469" y="3088246"/>
            <a:ext cx="2743200" cy="384048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10" name="矩形 9"/>
          <p:cNvSpPr/>
          <p:nvPr/>
        </p:nvSpPr>
        <p:spPr bwMode="auto">
          <a:xfrm>
            <a:off x="381000" y="0"/>
            <a:ext cx="609600" cy="51435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 bwMode="auto">
          <a:xfrm>
            <a:off x="276336" y="0"/>
            <a:ext cx="104664" cy="51435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矩形 13"/>
          <p:cNvSpPr/>
          <p:nvPr/>
        </p:nvSpPr>
        <p:spPr bwMode="auto">
          <a:xfrm>
            <a:off x="990600" y="0"/>
            <a:ext cx="181872" cy="51435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矩形 18"/>
          <p:cNvSpPr/>
          <p:nvPr/>
        </p:nvSpPr>
        <p:spPr bwMode="auto">
          <a:xfrm>
            <a:off x="1141320" y="0"/>
            <a:ext cx="230280" cy="51435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直接连接符 10"/>
          <p:cNvSpPr>
            <a:spLocks noChangeShapeType="1"/>
          </p:cNvSpPr>
          <p:nvPr/>
        </p:nvSpPr>
        <p:spPr bwMode="auto">
          <a:xfrm>
            <a:off x="106344" y="0"/>
            <a:ext cx="0" cy="5143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直接连接符 17"/>
          <p:cNvSpPr>
            <a:spLocks noChangeShapeType="1"/>
          </p:cNvSpPr>
          <p:nvPr/>
        </p:nvSpPr>
        <p:spPr bwMode="auto">
          <a:xfrm>
            <a:off x="914400" y="0"/>
            <a:ext cx="0" cy="5143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直接连接符 19"/>
          <p:cNvSpPr>
            <a:spLocks noChangeShapeType="1"/>
          </p:cNvSpPr>
          <p:nvPr/>
        </p:nvSpPr>
        <p:spPr bwMode="auto">
          <a:xfrm>
            <a:off x="854112" y="0"/>
            <a:ext cx="0" cy="5143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直接连接符 15"/>
          <p:cNvSpPr>
            <a:spLocks noChangeShapeType="1"/>
          </p:cNvSpPr>
          <p:nvPr/>
        </p:nvSpPr>
        <p:spPr bwMode="auto">
          <a:xfrm>
            <a:off x="1726640" y="0"/>
            <a:ext cx="0" cy="51435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直接连接符 14"/>
          <p:cNvSpPr>
            <a:spLocks noChangeShapeType="1"/>
          </p:cNvSpPr>
          <p:nvPr/>
        </p:nvSpPr>
        <p:spPr bwMode="auto">
          <a:xfrm>
            <a:off x="1066800" y="0"/>
            <a:ext cx="0" cy="51435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直接连接符 21"/>
          <p:cNvSpPr>
            <a:spLocks noChangeShapeType="1"/>
          </p:cNvSpPr>
          <p:nvPr/>
        </p:nvSpPr>
        <p:spPr bwMode="auto">
          <a:xfrm>
            <a:off x="9113856" y="0"/>
            <a:ext cx="0" cy="51435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矩形 26"/>
          <p:cNvSpPr/>
          <p:nvPr/>
        </p:nvSpPr>
        <p:spPr bwMode="auto">
          <a:xfrm>
            <a:off x="1219200" y="0"/>
            <a:ext cx="76200" cy="51435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椭圆 20"/>
          <p:cNvSpPr/>
          <p:nvPr/>
        </p:nvSpPr>
        <p:spPr bwMode="auto">
          <a:xfrm>
            <a:off x="609600" y="2571750"/>
            <a:ext cx="1295400" cy="97155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椭圆 22"/>
          <p:cNvSpPr/>
          <p:nvPr/>
        </p:nvSpPr>
        <p:spPr bwMode="auto">
          <a:xfrm>
            <a:off x="1309632" y="3650064"/>
            <a:ext cx="641424" cy="481068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椭圆 23"/>
          <p:cNvSpPr/>
          <p:nvPr/>
        </p:nvSpPr>
        <p:spPr bwMode="auto">
          <a:xfrm>
            <a:off x="1091080" y="4125474"/>
            <a:ext cx="137160" cy="10287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椭圆 25"/>
          <p:cNvSpPr/>
          <p:nvPr/>
        </p:nvSpPr>
        <p:spPr bwMode="auto">
          <a:xfrm>
            <a:off x="1664208" y="4341114"/>
            <a:ext cx="274320" cy="20574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椭圆 24"/>
          <p:cNvSpPr/>
          <p:nvPr/>
        </p:nvSpPr>
        <p:spPr>
          <a:xfrm>
            <a:off x="1905000" y="3371850"/>
            <a:ext cx="365760" cy="27432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3696527"/>
            <a:ext cx="609600" cy="388143"/>
          </a:xfrm>
        </p:spPr>
        <p:txBody>
          <a:bodyPr/>
          <a:lstStyle/>
          <a:p>
            <a:fld id="{2BBB5E19-F10A-4C2F-BF6F-11C513378A2E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F9B8CD-342D-4579-98EC-A8FD6B7370E1}" type="datetimeFigureOut">
              <a:rPr lang="en-US" smtClean="0"/>
              <a:pPr eaLnBrk="1" latinLnBrk="0" hangingPunct="1"/>
              <a:t>3/18/2020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B5E19-F10A-4C2F-BF6F-11C513378A2E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1676400" cy="4388644"/>
          </a:xfrm>
        </p:spPr>
        <p:txBody>
          <a:bodyPr vert="eaVert"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F9B8CD-342D-4579-98EC-A8FD6B7370E1}" type="datetimeFigureOut">
              <a:rPr lang="en-US" smtClean="0"/>
              <a:pPr eaLnBrk="1" latinLnBrk="0" hangingPunct="1"/>
              <a:t>3/18/2020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B5E19-F10A-4C2F-BF6F-11C513378A2E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内容占位符 7"/>
          <p:cNvSpPr>
            <a:spLocks noGrp="1"/>
          </p:cNvSpPr>
          <p:nvPr>
            <p:ph sz="quarter" idx="1"/>
          </p:nvPr>
        </p:nvSpPr>
        <p:spPr>
          <a:xfrm>
            <a:off x="457200" y="1200150"/>
            <a:ext cx="7467600" cy="3655314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algn="r" eaLnBrk="1" latinLnBrk="0" hangingPunct="1"/>
            <a:fld id="{E6F9B8CD-342D-4579-98EC-A8FD6B7370E1}" type="datetimeFigureOut">
              <a:rPr lang="en-US" smtClean="0"/>
              <a:pPr algn="r" eaLnBrk="1" latinLnBrk="0" hangingPunct="1"/>
              <a:t>3/18/2020</a:t>
            </a:fld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algn="ctr" eaLnBrk="1" latinLnBrk="0" hangingPunct="1"/>
            <a:fld id="{2BBB5E19-F10A-4C2F-BF6F-11C513378A2E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0" y="2171700"/>
            <a:ext cx="6172200" cy="1540193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286000" y="3757613"/>
            <a:ext cx="6172200" cy="10287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8049006" y="830199"/>
            <a:ext cx="1714500" cy="381000"/>
          </a:xfrm>
        </p:spPr>
        <p:txBody>
          <a:bodyPr/>
          <a:lstStyle/>
          <a:p>
            <a:pPr eaLnBrk="1" latinLnBrk="0" hangingPunct="1"/>
            <a:fld id="{E6F9B8CD-342D-4579-98EC-A8FD6B7370E1}" type="datetimeFigureOut">
              <a:rPr lang="en-US" smtClean="0"/>
              <a:pPr eaLnBrk="1" latinLnBrk="0" hangingPunct="1"/>
              <a:t>3/18/2020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534656" y="3086100"/>
            <a:ext cx="2743200" cy="384048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9" name="矩形 8"/>
          <p:cNvSpPr/>
          <p:nvPr/>
        </p:nvSpPr>
        <p:spPr bwMode="auto">
          <a:xfrm>
            <a:off x="381000" y="0"/>
            <a:ext cx="609600" cy="51435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 bwMode="auto">
          <a:xfrm>
            <a:off x="276336" y="0"/>
            <a:ext cx="104664" cy="51435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 bwMode="auto">
          <a:xfrm>
            <a:off x="990600" y="0"/>
            <a:ext cx="181872" cy="51435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 bwMode="auto">
          <a:xfrm>
            <a:off x="1141320" y="0"/>
            <a:ext cx="230280" cy="51435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直接连接符 12"/>
          <p:cNvSpPr>
            <a:spLocks noChangeShapeType="1"/>
          </p:cNvSpPr>
          <p:nvPr/>
        </p:nvSpPr>
        <p:spPr bwMode="auto">
          <a:xfrm>
            <a:off x="106344" y="0"/>
            <a:ext cx="0" cy="5143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直接连接符 13"/>
          <p:cNvSpPr>
            <a:spLocks noChangeShapeType="1"/>
          </p:cNvSpPr>
          <p:nvPr/>
        </p:nvSpPr>
        <p:spPr bwMode="auto">
          <a:xfrm>
            <a:off x="914400" y="0"/>
            <a:ext cx="0" cy="5143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直接连接符 14"/>
          <p:cNvSpPr>
            <a:spLocks noChangeShapeType="1"/>
          </p:cNvSpPr>
          <p:nvPr/>
        </p:nvSpPr>
        <p:spPr bwMode="auto">
          <a:xfrm>
            <a:off x="854112" y="0"/>
            <a:ext cx="0" cy="5143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直接连接符 15"/>
          <p:cNvSpPr>
            <a:spLocks noChangeShapeType="1"/>
          </p:cNvSpPr>
          <p:nvPr/>
        </p:nvSpPr>
        <p:spPr bwMode="auto">
          <a:xfrm>
            <a:off x="1726640" y="0"/>
            <a:ext cx="0" cy="51435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直接连接符 16"/>
          <p:cNvSpPr>
            <a:spLocks noChangeShapeType="1"/>
          </p:cNvSpPr>
          <p:nvPr/>
        </p:nvSpPr>
        <p:spPr bwMode="auto">
          <a:xfrm>
            <a:off x="1066800" y="0"/>
            <a:ext cx="0" cy="51435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矩形 17"/>
          <p:cNvSpPr/>
          <p:nvPr/>
        </p:nvSpPr>
        <p:spPr bwMode="auto">
          <a:xfrm>
            <a:off x="1219200" y="0"/>
            <a:ext cx="76200" cy="51435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椭圆 18"/>
          <p:cNvSpPr/>
          <p:nvPr/>
        </p:nvSpPr>
        <p:spPr bwMode="auto">
          <a:xfrm>
            <a:off x="609600" y="2571750"/>
            <a:ext cx="1295400" cy="97155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椭圆 19"/>
          <p:cNvSpPr/>
          <p:nvPr/>
        </p:nvSpPr>
        <p:spPr bwMode="auto">
          <a:xfrm>
            <a:off x="1324704" y="3650064"/>
            <a:ext cx="641424" cy="481068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椭圆 20"/>
          <p:cNvSpPr/>
          <p:nvPr/>
        </p:nvSpPr>
        <p:spPr bwMode="auto">
          <a:xfrm>
            <a:off x="1091080" y="4125474"/>
            <a:ext cx="137160" cy="10287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椭圆 21"/>
          <p:cNvSpPr/>
          <p:nvPr/>
        </p:nvSpPr>
        <p:spPr bwMode="auto">
          <a:xfrm>
            <a:off x="1664208" y="4343400"/>
            <a:ext cx="274320" cy="20574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椭圆 22"/>
          <p:cNvSpPr/>
          <p:nvPr/>
        </p:nvSpPr>
        <p:spPr bwMode="auto">
          <a:xfrm>
            <a:off x="1879040" y="3359916"/>
            <a:ext cx="365760" cy="27432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直接连接符 25"/>
          <p:cNvSpPr>
            <a:spLocks noChangeShapeType="1"/>
          </p:cNvSpPr>
          <p:nvPr/>
        </p:nvSpPr>
        <p:spPr bwMode="auto">
          <a:xfrm>
            <a:off x="9097944" y="0"/>
            <a:ext cx="0" cy="51435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3696527"/>
            <a:ext cx="609600" cy="388143"/>
          </a:xfrm>
        </p:spPr>
        <p:txBody>
          <a:bodyPr/>
          <a:lstStyle/>
          <a:p>
            <a:fld id="{2BBB5E19-F10A-4C2F-BF6F-11C513378A2E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F9B8CD-342D-4579-98EC-A8FD6B7370E1}" type="datetimeFigureOut">
              <a:rPr lang="en-US" smtClean="0"/>
              <a:pPr eaLnBrk="1" latinLnBrk="0" hangingPunct="1"/>
              <a:t>3/18/2020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B5E19-F10A-4C2F-BF6F-11C513378A2E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"/>
          </p:nvPr>
        </p:nvSpPr>
        <p:spPr>
          <a:xfrm>
            <a:off x="457200" y="1200150"/>
            <a:ext cx="3657600" cy="342900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4270248" y="1200150"/>
            <a:ext cx="3657600" cy="342900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7543800" cy="85725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F9B8CD-342D-4579-98EC-A8FD6B7370E1}" type="datetimeFigureOut">
              <a:rPr lang="en-US" smtClean="0"/>
              <a:pPr eaLnBrk="1" latinLnBrk="0" hangingPunct="1"/>
              <a:t>3/18/2020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B5E19-F10A-4C2F-BF6F-11C513378A2E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457200" y="1771650"/>
            <a:ext cx="3657600" cy="291465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13" name="内容占位符 12"/>
          <p:cNvSpPr>
            <a:spLocks noGrp="1"/>
          </p:cNvSpPr>
          <p:nvPr>
            <p:ph sz="quarter" idx="4"/>
          </p:nvPr>
        </p:nvSpPr>
        <p:spPr>
          <a:xfrm>
            <a:off x="4371975" y="1771650"/>
            <a:ext cx="3657600" cy="291465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"/>
          </p:nvPr>
        </p:nvSpPr>
        <p:spPr>
          <a:xfrm>
            <a:off x="457200" y="1177290"/>
            <a:ext cx="3657600" cy="493776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3"/>
          </p:nvPr>
        </p:nvSpPr>
        <p:spPr>
          <a:xfrm>
            <a:off x="4343400" y="1177290"/>
            <a:ext cx="3657600" cy="493776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algn="r" eaLnBrk="1" latinLnBrk="0" hangingPunct="1"/>
            <a:fld id="{E6F9B8CD-342D-4579-98EC-A8FD6B7370E1}" type="datetimeFigureOut">
              <a:rPr lang="en-US" smtClean="0"/>
              <a:pPr algn="r" eaLnBrk="1" latinLnBrk="0" hangingPunct="1"/>
              <a:t>3/18/2020</a:t>
            </a:fld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algn="ctr" eaLnBrk="1" latinLnBrk="0" hangingPunct="1"/>
            <a:fld id="{2BBB5E19-F10A-4C2F-BF6F-11C513378A2E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F9B8CD-342D-4579-98EC-A8FD6B7370E1}" type="datetimeFigureOut">
              <a:rPr lang="en-US" smtClean="0"/>
              <a:pPr eaLnBrk="1" latinLnBrk="0" hangingPunct="1"/>
              <a:t>3/18/2020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B5E19-F10A-4C2F-BF6F-11C513378A2E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接连接符 9"/>
          <p:cNvSpPr>
            <a:spLocks noChangeShapeType="1"/>
          </p:cNvSpPr>
          <p:nvPr/>
        </p:nvSpPr>
        <p:spPr bwMode="auto">
          <a:xfrm>
            <a:off x="8763000" y="0"/>
            <a:ext cx="0" cy="51435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 rot="5400000">
            <a:off x="4160520" y="2343150"/>
            <a:ext cx="473202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6812280" y="205740"/>
            <a:ext cx="1527048" cy="373761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8" name="直接连接符 7"/>
          <p:cNvSpPr>
            <a:spLocks noChangeShapeType="1"/>
          </p:cNvSpPr>
          <p:nvPr/>
        </p:nvSpPr>
        <p:spPr bwMode="auto">
          <a:xfrm>
            <a:off x="6248400" y="0"/>
            <a:ext cx="0" cy="51435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直接连接符 8"/>
          <p:cNvSpPr>
            <a:spLocks noChangeShapeType="1"/>
          </p:cNvSpPr>
          <p:nvPr/>
        </p:nvSpPr>
        <p:spPr bwMode="auto">
          <a:xfrm>
            <a:off x="6192296" y="0"/>
            <a:ext cx="0" cy="51435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直接连接符 10"/>
          <p:cNvSpPr>
            <a:spLocks noChangeShapeType="1"/>
          </p:cNvSpPr>
          <p:nvPr/>
        </p:nvSpPr>
        <p:spPr bwMode="auto">
          <a:xfrm>
            <a:off x="8991600" y="0"/>
            <a:ext cx="0" cy="51435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矩形 11"/>
          <p:cNvSpPr/>
          <p:nvPr/>
        </p:nvSpPr>
        <p:spPr bwMode="auto">
          <a:xfrm>
            <a:off x="8839200" y="0"/>
            <a:ext cx="304800" cy="51435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直接连接符 12"/>
          <p:cNvSpPr>
            <a:spLocks noChangeShapeType="1"/>
          </p:cNvSpPr>
          <p:nvPr/>
        </p:nvSpPr>
        <p:spPr bwMode="auto">
          <a:xfrm>
            <a:off x="8915400" y="0"/>
            <a:ext cx="0" cy="51435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椭圆 13"/>
          <p:cNvSpPr/>
          <p:nvPr/>
        </p:nvSpPr>
        <p:spPr>
          <a:xfrm>
            <a:off x="8156448" y="4286250"/>
            <a:ext cx="548640" cy="41148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内容占位符 17"/>
          <p:cNvSpPr>
            <a:spLocks noGrp="1"/>
          </p:cNvSpPr>
          <p:nvPr>
            <p:ph sz="quarter" idx="1"/>
          </p:nvPr>
        </p:nvSpPr>
        <p:spPr>
          <a:xfrm>
            <a:off x="304800" y="205740"/>
            <a:ext cx="5638800" cy="4745736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21" name="日期占位符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algn="r" eaLnBrk="1" latinLnBrk="0" hangingPunct="1"/>
            <a:fld id="{E6F9B8CD-342D-4579-98EC-A8FD6B7370E1}" type="datetimeFigureOut">
              <a:rPr lang="en-US" smtClean="0"/>
              <a:pPr algn="r" eaLnBrk="1" latinLnBrk="0" hangingPunct="1"/>
              <a:t>3/18/2020</a:t>
            </a:fld>
            <a:endParaRPr lang="en-US" dirty="0"/>
          </a:p>
        </p:txBody>
      </p:sp>
      <p:sp>
        <p:nvSpPr>
          <p:cNvPr id="22" name="灯片编号占位符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algn="ctr" eaLnBrk="1" latinLnBrk="0" hangingPunct="1"/>
            <a:fld id="{2BBB5E19-F10A-4C2F-BF6F-11C513378A2E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23" name="页脚占位符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直接连接符 8"/>
          <p:cNvSpPr>
            <a:spLocks noChangeShapeType="1"/>
          </p:cNvSpPr>
          <p:nvPr/>
        </p:nvSpPr>
        <p:spPr bwMode="auto">
          <a:xfrm>
            <a:off x="8763000" y="0"/>
            <a:ext cx="0" cy="51435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椭圆 12"/>
          <p:cNvSpPr/>
          <p:nvPr/>
        </p:nvSpPr>
        <p:spPr>
          <a:xfrm>
            <a:off x="8156448" y="4286250"/>
            <a:ext cx="548640" cy="41148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 rot="5400000">
            <a:off x="4138803" y="2343150"/>
            <a:ext cx="473202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51435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765798" y="198596"/>
            <a:ext cx="1524000" cy="3717036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10" name="直接连接符 9"/>
          <p:cNvSpPr>
            <a:spLocks noChangeShapeType="1"/>
          </p:cNvSpPr>
          <p:nvPr/>
        </p:nvSpPr>
        <p:spPr bwMode="auto">
          <a:xfrm>
            <a:off x="8991600" y="0"/>
            <a:ext cx="0" cy="51435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矩形 10"/>
          <p:cNvSpPr/>
          <p:nvPr/>
        </p:nvSpPr>
        <p:spPr bwMode="auto">
          <a:xfrm>
            <a:off x="8839200" y="0"/>
            <a:ext cx="304800" cy="51435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直接连接符 11"/>
          <p:cNvSpPr>
            <a:spLocks noChangeShapeType="1"/>
          </p:cNvSpPr>
          <p:nvPr/>
        </p:nvSpPr>
        <p:spPr bwMode="auto">
          <a:xfrm>
            <a:off x="8915400" y="0"/>
            <a:ext cx="0" cy="51435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直接连接符 18"/>
          <p:cNvSpPr>
            <a:spLocks noChangeShapeType="1"/>
          </p:cNvSpPr>
          <p:nvPr/>
        </p:nvSpPr>
        <p:spPr bwMode="auto">
          <a:xfrm>
            <a:off x="6248400" y="0"/>
            <a:ext cx="0" cy="51435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直接连接符 19"/>
          <p:cNvSpPr>
            <a:spLocks noChangeShapeType="1"/>
          </p:cNvSpPr>
          <p:nvPr/>
        </p:nvSpPr>
        <p:spPr bwMode="auto">
          <a:xfrm>
            <a:off x="6192296" y="0"/>
            <a:ext cx="0" cy="51435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日期占位符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algn="r" eaLnBrk="1" latinLnBrk="0" hangingPunct="1"/>
            <a:fld id="{E6F9B8CD-342D-4579-98EC-A8FD6B7370E1}" type="datetimeFigureOut">
              <a:rPr lang="en-US" smtClean="0"/>
              <a:pPr algn="r" eaLnBrk="1" latinLnBrk="0" hangingPunct="1"/>
              <a:t>3/18/2020</a:t>
            </a:fld>
            <a:endParaRPr lang="en-US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algn="ctr" eaLnBrk="1" latinLnBrk="0" hangingPunct="1"/>
            <a:fld id="{2BBB5E19-F10A-4C2F-BF6F-11C513378A2E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21" name="页脚占位符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直接连接符 15"/>
          <p:cNvSpPr>
            <a:spLocks noChangeShapeType="1"/>
          </p:cNvSpPr>
          <p:nvPr/>
        </p:nvSpPr>
        <p:spPr bwMode="auto">
          <a:xfrm>
            <a:off x="8763000" y="0"/>
            <a:ext cx="0" cy="51435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457200" y="205978"/>
            <a:ext cx="7467600" cy="85725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7467600" cy="3655314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 rot="5400000">
            <a:off x="7840980" y="763382"/>
            <a:ext cx="150876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fld id="{E6F9B8CD-342D-4579-98EC-A8FD6B7370E1}" type="datetimeFigureOut">
              <a:rPr lang="en-US" smtClean="0"/>
              <a:pPr algn="r" eaLnBrk="1" latinLnBrk="0" hangingPunct="1"/>
              <a:t>3/18/2020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 rot="5400000">
            <a:off x="7390236" y="2757210"/>
            <a:ext cx="24003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pPr algn="l" eaLnBrk="1" latinLnBrk="0" hangingPunct="1"/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7" name="直接连接符 6"/>
          <p:cNvSpPr>
            <a:spLocks noChangeShapeType="1"/>
          </p:cNvSpPr>
          <p:nvPr/>
        </p:nvSpPr>
        <p:spPr bwMode="auto">
          <a:xfrm>
            <a:off x="76200" y="0"/>
            <a:ext cx="0" cy="51435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直接连接符 8"/>
          <p:cNvSpPr>
            <a:spLocks noChangeShapeType="1"/>
          </p:cNvSpPr>
          <p:nvPr/>
        </p:nvSpPr>
        <p:spPr bwMode="auto">
          <a:xfrm>
            <a:off x="8991600" y="0"/>
            <a:ext cx="0" cy="51435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矩形 9"/>
          <p:cNvSpPr/>
          <p:nvPr/>
        </p:nvSpPr>
        <p:spPr bwMode="auto">
          <a:xfrm>
            <a:off x="8839200" y="0"/>
            <a:ext cx="304800" cy="51435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直接连接符 10"/>
          <p:cNvSpPr>
            <a:spLocks noChangeShapeType="1"/>
          </p:cNvSpPr>
          <p:nvPr/>
        </p:nvSpPr>
        <p:spPr bwMode="auto">
          <a:xfrm>
            <a:off x="8915400" y="0"/>
            <a:ext cx="0" cy="51435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椭圆 11"/>
          <p:cNvSpPr/>
          <p:nvPr/>
        </p:nvSpPr>
        <p:spPr>
          <a:xfrm>
            <a:off x="8156448" y="4286250"/>
            <a:ext cx="548640" cy="41148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8129016" y="4300538"/>
            <a:ext cx="609600" cy="390906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2BBB5E19-F10A-4C2F-BF6F-11C513378A2E}" type="slidenum">
              <a:rPr kumimoji="0" lang="en-US" smtClean="0"/>
              <a:pPr algn="ctr" eaLnBrk="1" latinLnBrk="0" hangingPunct="1"/>
              <a:t>‹#›</a:t>
            </a:fld>
            <a:endParaRPr kumimoji="0"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cocl.us/Geospatial_data" TargetMode="External"/><Relationship Id="rId2" Type="http://schemas.openxmlformats.org/officeDocument/2006/relationships/hyperlink" Target="https://en.wikipedia.org/wiki/List_of_postal_codes_of_Canada:_M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12.statcan.gc.ca/census-recensement/2016/dp-pd/hlt-fst/pd-pl/Table.cfm?Lang=Eng&amp;T=1201&amp;SR=1&amp;S=22&amp;O=A&amp;RPP=9999&amp;PR=0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2438400" y="1657350"/>
            <a:ext cx="6172200" cy="1420772"/>
          </a:xfrm>
        </p:spPr>
        <p:txBody>
          <a:bodyPr>
            <a:noAutofit/>
          </a:bodyPr>
          <a:lstStyle/>
          <a:p>
            <a:r>
              <a:rPr lang="en-US" altLang="zh-CN" sz="3600" dirty="0"/>
              <a:t>Locations for opening Chinese restaurant in Toronto</a:t>
            </a:r>
            <a:endParaRPr lang="zh-CN" altLang="en-US" sz="3600" dirty="0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altLang="zh-CN" dirty="0" smtClean="0"/>
              <a:t>Capstone</a:t>
            </a:r>
          </a:p>
          <a:p>
            <a:pPr algn="r"/>
            <a:r>
              <a:rPr lang="en-US" altLang="zh-CN" dirty="0" err="1" smtClean="0"/>
              <a:t>Fanrui</a:t>
            </a:r>
            <a:r>
              <a:rPr lang="en-US" altLang="zh-CN" dirty="0" smtClean="0"/>
              <a:t> Yan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5311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Locations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CN" dirty="0"/>
              <a:t>L</a:t>
            </a:r>
            <a:r>
              <a:rPr lang="en-US" altLang="zh-CN" dirty="0" smtClean="0"/>
              <a:t>ess </a:t>
            </a:r>
            <a:r>
              <a:rPr lang="en-US" altLang="zh-CN" dirty="0"/>
              <a:t>than 2 </a:t>
            </a:r>
            <a:r>
              <a:rPr lang="en-US" altLang="zh-CN" dirty="0" smtClean="0"/>
              <a:t>restaurants in 500 meters</a:t>
            </a:r>
          </a:p>
          <a:p>
            <a:r>
              <a:rPr lang="en-US" altLang="zh-CN" dirty="0"/>
              <a:t>N</a:t>
            </a:r>
            <a:r>
              <a:rPr lang="en-US" altLang="zh-CN" dirty="0" smtClean="0"/>
              <a:t>o </a:t>
            </a:r>
            <a:r>
              <a:rPr lang="en-US" altLang="zh-CN" dirty="0"/>
              <a:t>Chinese restaurant within 800 meters</a:t>
            </a:r>
            <a:endParaRPr lang="zh-CN" altLang="en-US" dirty="0"/>
          </a:p>
        </p:txBody>
      </p:sp>
      <p:pic>
        <p:nvPicPr>
          <p:cNvPr id="4" name="Picture 9" descr="Macintosh HD:Users:FRY:Desktop:Screen Shot 2020-03-18 at 3.58.47 PM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176318"/>
            <a:ext cx="4114800" cy="26565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7174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Clustering 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CN" dirty="0"/>
              <a:t>Cluster those locations to 15 </a:t>
            </a:r>
            <a:r>
              <a:rPr lang="en-US" altLang="zh-CN" dirty="0" smtClean="0"/>
              <a:t>clusters</a:t>
            </a:r>
            <a:endParaRPr lang="zh-CN" altLang="en-US" dirty="0"/>
          </a:p>
        </p:txBody>
      </p:sp>
      <p:pic>
        <p:nvPicPr>
          <p:cNvPr id="4" name="Picture 10" descr="Macintosh HD:Users:FRY:Desktop:Screen Shot 2020-03-18 at 4.02.15 PM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733550"/>
            <a:ext cx="4952365" cy="31057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72129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7200" y="1200150"/>
            <a:ext cx="7040710" cy="3293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/>
              <a:t>Addresses of centers of areas recommended for further analysis:</a:t>
            </a:r>
            <a:endParaRPr lang="zh-CN" altLang="zh-CN" sz="1600" b="1" dirty="0"/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565 </a:t>
            </a:r>
            <a:r>
              <a:rPr lang="en-US" altLang="zh-CN" sz="1200" dirty="0"/>
              <a:t>Huron St, Toronto, Ontario, M5R 2R6        =&gt; 2.9km from Downtown, Toronto </a:t>
            </a:r>
            <a:endParaRPr lang="zh-CN" altLang="zh-CN" sz="1200" dirty="0"/>
          </a:p>
          <a:p>
            <a:r>
              <a:rPr lang="en-US" altLang="zh-CN" sz="1200" dirty="0"/>
              <a:t>13 </a:t>
            </a:r>
            <a:r>
              <a:rPr lang="en-US" altLang="zh-CN" sz="1200" dirty="0" err="1"/>
              <a:t>Hoskin</a:t>
            </a:r>
            <a:r>
              <a:rPr lang="en-US" altLang="zh-CN" sz="1200" dirty="0"/>
              <a:t> Ave, Toronto, Ontario, M5S               =&gt; 1.8km from Downtown, Toronto </a:t>
            </a:r>
            <a:endParaRPr lang="zh-CN" altLang="zh-CN" sz="1200" dirty="0"/>
          </a:p>
          <a:p>
            <a:r>
              <a:rPr lang="en-US" altLang="zh-CN" sz="1200" dirty="0"/>
              <a:t>76 Hazelton Ave, Toronto, Ontario, M5R 2E2         =&gt; 3.0km from Downtown, Toronto </a:t>
            </a:r>
            <a:endParaRPr lang="zh-CN" altLang="zh-CN" sz="1200" dirty="0"/>
          </a:p>
          <a:p>
            <a:r>
              <a:rPr lang="en-US" altLang="zh-CN" sz="1200" dirty="0"/>
              <a:t>160 College St, Toronto, Ontario, M5S 3E1          =&gt; 1.0km from Downtown, Toronto </a:t>
            </a:r>
            <a:endParaRPr lang="zh-CN" altLang="zh-CN" sz="1200" dirty="0"/>
          </a:p>
          <a:p>
            <a:r>
              <a:rPr lang="en-US" altLang="zh-CN" sz="1200" dirty="0"/>
              <a:t>139 St George St, Toronto, Ontario, M5R 2L8        =&gt; 2.5km from Downtown, Toronto </a:t>
            </a:r>
            <a:endParaRPr lang="zh-CN" altLang="zh-CN" sz="1200" dirty="0"/>
          </a:p>
          <a:p>
            <a:r>
              <a:rPr lang="en-US" altLang="zh-CN" sz="1200" dirty="0"/>
              <a:t>Amaya Express                                      =&gt; 2.9km from Downtown, Toronto </a:t>
            </a:r>
            <a:endParaRPr lang="zh-CN" altLang="zh-CN" sz="1200" dirty="0"/>
          </a:p>
          <a:p>
            <a:r>
              <a:rPr lang="en-US" altLang="zh-CN" sz="1200" dirty="0"/>
              <a:t>34 Boswell Ave, Toronto, Ontario, M5R 1M4          =&gt; 3.0km from Downtown, Toronto </a:t>
            </a:r>
            <a:endParaRPr lang="zh-CN" altLang="zh-CN" sz="1200" dirty="0"/>
          </a:p>
          <a:p>
            <a:r>
              <a:rPr lang="en-US" altLang="zh-CN" sz="1200" dirty="0"/>
              <a:t>23 Bedford Rd, Toronto, Ontario, M5R 2J9           =&gt; 2.6km from Downtown, Toronto </a:t>
            </a:r>
            <a:endParaRPr lang="zh-CN" altLang="zh-CN" sz="1200" dirty="0"/>
          </a:p>
          <a:p>
            <a:r>
              <a:rPr lang="en-US" altLang="zh-CN" sz="1200" dirty="0"/>
              <a:t>58-98 King's College Cir, Toronto, Ontario, M5S    =&gt; 1.3km from Downtown, Toronto </a:t>
            </a:r>
            <a:endParaRPr lang="zh-CN" altLang="zh-CN" sz="1200" dirty="0"/>
          </a:p>
          <a:p>
            <a:r>
              <a:rPr lang="en-US" altLang="zh-CN" sz="1200" dirty="0"/>
              <a:t>273 Bloor St W, Toronto, Ontario, M5S 1W2          =&gt; 2.2km from Downtown, Toronto </a:t>
            </a:r>
            <a:endParaRPr lang="zh-CN" altLang="zh-CN" sz="1200" dirty="0"/>
          </a:p>
          <a:p>
            <a:r>
              <a:rPr lang="en-US" altLang="zh-CN" sz="1200" dirty="0"/>
              <a:t>135 Yorkville Ave, Toronto, Ontario, M5R 0C7       =&gt; 2.6km from Downtown, Toronto </a:t>
            </a:r>
            <a:endParaRPr lang="zh-CN" altLang="zh-CN" sz="1200" dirty="0"/>
          </a:p>
          <a:p>
            <a:r>
              <a:rPr lang="en-US" altLang="zh-CN" sz="1200" dirty="0"/>
              <a:t>Queen's Park Cres W, Toronto, Ontario, M5S         =&gt; 1.3km from Downtown, Toronto </a:t>
            </a:r>
            <a:endParaRPr lang="en-US" altLang="zh-CN" sz="1200" dirty="0" smtClean="0"/>
          </a:p>
          <a:p>
            <a:r>
              <a:rPr lang="en-US" altLang="zh-CN" sz="1200" dirty="0" smtClean="0"/>
              <a:t>38 </a:t>
            </a:r>
            <a:r>
              <a:rPr lang="en-US" altLang="zh-CN" sz="1200" dirty="0"/>
              <a:t>Admiral Rd, Toronto, Ontario, M5R 2L5           =&gt; 3.1km from Downtown, Toronto </a:t>
            </a:r>
            <a:endParaRPr lang="en-US" altLang="zh-CN" sz="1200" dirty="0" smtClean="0"/>
          </a:p>
          <a:p>
            <a:r>
              <a:rPr lang="en-US" altLang="zh-CN" sz="1200" dirty="0" smtClean="0"/>
              <a:t>39 </a:t>
            </a:r>
            <a:r>
              <a:rPr lang="en-US" altLang="zh-CN" sz="1200" dirty="0" err="1" smtClean="0"/>
              <a:t>Spadina</a:t>
            </a:r>
            <a:r>
              <a:rPr lang="en-US" altLang="zh-CN" sz="1200" dirty="0" smtClean="0"/>
              <a:t> </a:t>
            </a:r>
            <a:r>
              <a:rPr lang="en-US" altLang="zh-CN" sz="1200" dirty="0"/>
              <a:t>Rd, Toronto, Ontario, M5R 2S9           =&gt; 2.9km from Downtown, Toronto </a:t>
            </a:r>
            <a:endParaRPr lang="zh-CN" altLang="zh-CN" sz="1200" dirty="0"/>
          </a:p>
          <a:p>
            <a:r>
              <a:rPr lang="en-US" altLang="zh-CN" sz="1200" dirty="0"/>
              <a:t>88 </a:t>
            </a:r>
            <a:r>
              <a:rPr lang="en-US" altLang="zh-CN" sz="1200" dirty="0" err="1"/>
              <a:t>Scollard</a:t>
            </a:r>
            <a:r>
              <a:rPr lang="en-US" altLang="zh-CN" sz="1200" dirty="0"/>
              <a:t> St, Toronto, Ontario, M5R 1G2          =&gt; 2.9km from Downtown, Toronto </a:t>
            </a:r>
            <a:endParaRPr lang="zh-CN" altLang="en-US" sz="1200" dirty="0"/>
          </a:p>
        </p:txBody>
      </p:sp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7467600" cy="857250"/>
          </a:xfrm>
        </p:spPr>
        <p:txBody>
          <a:bodyPr/>
          <a:lstStyle/>
          <a:p>
            <a:r>
              <a:rPr lang="en-US" altLang="zh-CN" b="1" dirty="0" smtClean="0"/>
              <a:t>Results 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444310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Map of results</a:t>
            </a:r>
            <a:endParaRPr lang="zh-CN" altLang="en-US" b="1" dirty="0"/>
          </a:p>
        </p:txBody>
      </p:sp>
      <p:pic>
        <p:nvPicPr>
          <p:cNvPr id="4" name="Picture 11" descr="Macintosh HD:Users:FRY:Desktop:Screen Shot 2020-03-18 at 4.04.03 PM.png"/>
          <p:cNvPicPr>
            <a:picLocks noGrp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123950"/>
            <a:ext cx="5759279" cy="36560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45214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Conclusion 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CN" dirty="0" smtClean="0"/>
              <a:t>These 15 locations are just the start for further research. </a:t>
            </a:r>
          </a:p>
          <a:p>
            <a:r>
              <a:rPr lang="en-US" altLang="zh-CN" dirty="0"/>
              <a:t>A</a:t>
            </a:r>
            <a:r>
              <a:rPr lang="en-US" altLang="zh-CN" dirty="0" smtClean="0"/>
              <a:t>dditional </a:t>
            </a:r>
            <a:r>
              <a:rPr lang="en-US" altLang="zh-CN" dirty="0"/>
              <a:t>factors like attractiveness of each location (proximity to park or water), levels of noise / proximity to major roads, real estate availability, prices, social and economic dynamics of every </a:t>
            </a:r>
            <a:r>
              <a:rPr lang="en-US" altLang="zh-CN" dirty="0" smtClean="0"/>
              <a:t>neighborhood, also need to be considered when making final decision.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341372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b="1" dirty="0"/>
              <a:t>A</a:t>
            </a:r>
            <a:r>
              <a:rPr lang="en-US" altLang="zh-CN" b="1" dirty="0" smtClean="0"/>
              <a:t>nalyze data before open restaurant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CN" dirty="0" smtClean="0"/>
              <a:t>There are multiple factor to determine if a restaurant going to make profit for not</a:t>
            </a:r>
          </a:p>
          <a:p>
            <a:r>
              <a:rPr lang="en-US" altLang="zh-CN" dirty="0" smtClean="0"/>
              <a:t>Location if one of </a:t>
            </a:r>
            <a:r>
              <a:rPr lang="en-US" altLang="zh-CN" dirty="0"/>
              <a:t> </a:t>
            </a:r>
            <a:r>
              <a:rPr lang="en-US" altLang="zh-CN" dirty="0" smtClean="0"/>
              <a:t>the most important factor</a:t>
            </a:r>
          </a:p>
          <a:p>
            <a:r>
              <a:rPr lang="en-US" altLang="zh-CN" dirty="0" smtClean="0"/>
              <a:t>Research and data analyzing is essential to make decisions</a:t>
            </a:r>
          </a:p>
          <a:p>
            <a:r>
              <a:rPr lang="en-US" altLang="zh-CN" dirty="0" smtClean="0"/>
              <a:t>In this project, we will try to find locations that are good for Chinese restaurant in Toronto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7021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Data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CN" dirty="0" smtClean="0"/>
              <a:t>Based </a:t>
            </a:r>
            <a:r>
              <a:rPr lang="en-US" altLang="zh-CN" dirty="0"/>
              <a:t>on definition of our problem, factors that will influence our decision are:</a:t>
            </a:r>
          </a:p>
          <a:p>
            <a:pPr lvl="1"/>
            <a:r>
              <a:rPr lang="en-US" altLang="zh-CN" dirty="0" smtClean="0"/>
              <a:t>Number </a:t>
            </a:r>
            <a:r>
              <a:rPr lang="en-US" altLang="zh-CN" dirty="0"/>
              <a:t>of existing restaurants</a:t>
            </a:r>
          </a:p>
          <a:p>
            <a:pPr lvl="1"/>
            <a:r>
              <a:rPr lang="en-US" altLang="zh-CN" dirty="0" smtClean="0"/>
              <a:t>Number </a:t>
            </a:r>
            <a:r>
              <a:rPr lang="en-US" altLang="zh-CN" dirty="0"/>
              <a:t>of existing Chinese restaurants</a:t>
            </a:r>
          </a:p>
          <a:p>
            <a:pPr lvl="1"/>
            <a:r>
              <a:rPr lang="en-US" altLang="zh-CN" dirty="0" smtClean="0"/>
              <a:t>Population </a:t>
            </a:r>
            <a:r>
              <a:rPr lang="en-US" altLang="zh-CN" dirty="0"/>
              <a:t>of neighborhood</a:t>
            </a:r>
          </a:p>
          <a:p>
            <a:pPr lvl="1"/>
            <a:r>
              <a:rPr lang="en-US" altLang="zh-CN" dirty="0" smtClean="0"/>
              <a:t>Distance </a:t>
            </a:r>
            <a:r>
              <a:rPr lang="en-US" altLang="zh-CN" dirty="0"/>
              <a:t>of neighborhood from downtown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47108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Data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pPr lvl="0"/>
            <a:r>
              <a:rPr lang="en-US" altLang="zh-CN" dirty="0"/>
              <a:t>Centers of initial candidate areas will be found from </a:t>
            </a:r>
            <a:r>
              <a:rPr lang="en-US" altLang="zh-CN" u="sng" dirty="0">
                <a:hlinkClick r:id="rId2"/>
              </a:rPr>
              <a:t>Wiki page</a:t>
            </a:r>
            <a:r>
              <a:rPr lang="en-US" altLang="zh-CN" dirty="0"/>
              <a:t> and geographical information can be found from this </a:t>
            </a:r>
            <a:r>
              <a:rPr lang="en-US" altLang="zh-CN" u="sng" dirty="0">
                <a:hlinkClick r:id="rId3"/>
              </a:rPr>
              <a:t>File</a:t>
            </a:r>
            <a:endParaRPr lang="zh-CN" altLang="zh-CN" dirty="0"/>
          </a:p>
          <a:p>
            <a:pPr lvl="0"/>
            <a:r>
              <a:rPr lang="en-US" altLang="zh-CN" dirty="0"/>
              <a:t>Population of Toronto can be gathered from this </a:t>
            </a:r>
            <a:r>
              <a:rPr lang="en-US" altLang="zh-CN" u="sng" dirty="0">
                <a:hlinkClick r:id="rId4"/>
              </a:rPr>
              <a:t>webpage</a:t>
            </a:r>
            <a:r>
              <a:rPr lang="en-US" altLang="zh-CN" dirty="0"/>
              <a:t>, this is population information for the year 2016. With the limitation of data online, we will use it as a reference even though it's not the most recent data</a:t>
            </a:r>
            <a:endParaRPr lang="zh-CN" altLang="zh-CN" dirty="0"/>
          </a:p>
          <a:p>
            <a:pPr lvl="0"/>
            <a:r>
              <a:rPr lang="en-US" altLang="zh-CN" dirty="0"/>
              <a:t>Number of Chinese restaurants in every neighborhood will be obtained using Foursquare API</a:t>
            </a:r>
            <a:endParaRPr lang="zh-CN" altLang="zh-CN" dirty="0"/>
          </a:p>
          <a:p>
            <a:pPr lvl="0"/>
            <a:r>
              <a:rPr lang="en-US" altLang="zh-CN" dirty="0"/>
              <a:t>Coordinate of Toronto downtown has been found through a simple Google search (43.6548, -79.3883</a:t>
            </a:r>
            <a:r>
              <a:rPr lang="en-US" altLang="zh-CN" dirty="0" smtClean="0"/>
              <a:t>)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3113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Data cleaning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CN" dirty="0" smtClean="0"/>
              <a:t>With all </a:t>
            </a:r>
            <a:r>
              <a:rPr lang="en-US" altLang="zh-CN" dirty="0"/>
              <a:t>the data gathered, we </a:t>
            </a:r>
            <a:r>
              <a:rPr lang="en-US" altLang="zh-CN" dirty="0" smtClean="0"/>
              <a:t>generated </a:t>
            </a:r>
            <a:r>
              <a:rPr lang="en-US" altLang="zh-CN" dirty="0"/>
              <a:t>a table that contains Postcode, Latitude, Longitude, and </a:t>
            </a:r>
            <a:r>
              <a:rPr lang="en-US" altLang="zh-CN" dirty="0" smtClean="0"/>
              <a:t>Population:</a:t>
            </a:r>
            <a:endParaRPr lang="zh-CN" altLang="en-US" dirty="0"/>
          </a:p>
        </p:txBody>
      </p:sp>
      <p:pic>
        <p:nvPicPr>
          <p:cNvPr id="5" name="Picture 1" descr="Macintosh HD:Users:FRY:Desktop:Screen Shot 2020-03-18 at 3.10.47 PM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64" y="2343150"/>
            <a:ext cx="6435436" cy="2362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4333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anchor="b">
            <a:normAutofit/>
          </a:bodyPr>
          <a:lstStyle/>
          <a:p>
            <a:r>
              <a:rPr lang="en-US" altLang="zh-CN" b="1" dirty="0" smtClean="0"/>
              <a:t>Methodology 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CN" dirty="0" smtClean="0"/>
              <a:t>Collect data: </a:t>
            </a:r>
            <a:r>
              <a:rPr lang="en-US" altLang="zh-CN" dirty="0"/>
              <a:t>location </a:t>
            </a:r>
            <a:r>
              <a:rPr lang="en-US" altLang="zh-CN" dirty="0" smtClean="0"/>
              <a:t>&amp; category </a:t>
            </a:r>
            <a:r>
              <a:rPr lang="en-US" altLang="zh-CN" dirty="0"/>
              <a:t>of </a:t>
            </a:r>
            <a:r>
              <a:rPr lang="en-US" altLang="zh-CN" dirty="0" smtClean="0"/>
              <a:t>all restaurant </a:t>
            </a:r>
            <a:r>
              <a:rPr lang="en-US" altLang="zh-CN" dirty="0"/>
              <a:t>in </a:t>
            </a:r>
            <a:r>
              <a:rPr lang="en-US" altLang="zh-CN" dirty="0" smtClean="0"/>
              <a:t>Toronto</a:t>
            </a:r>
          </a:p>
          <a:p>
            <a:r>
              <a:rPr lang="en-US" altLang="zh-CN" dirty="0" smtClean="0"/>
              <a:t>Explore restaurant density and population to identify narrower &amp; promising areas</a:t>
            </a:r>
          </a:p>
          <a:p>
            <a:r>
              <a:rPr lang="en-US" altLang="zh-CN" dirty="0" smtClean="0"/>
              <a:t>Create clusters of candidate locations that met following requirements:</a:t>
            </a:r>
          </a:p>
          <a:p>
            <a:pPr lvl="1"/>
            <a:r>
              <a:rPr lang="en-US" altLang="zh-CN" dirty="0"/>
              <a:t>N</a:t>
            </a:r>
            <a:r>
              <a:rPr lang="en-US" altLang="zh-CN" dirty="0" smtClean="0"/>
              <a:t>o </a:t>
            </a:r>
            <a:r>
              <a:rPr lang="en-US" altLang="zh-CN" dirty="0"/>
              <a:t>more than two restaurants in radius of 500 </a:t>
            </a:r>
            <a:r>
              <a:rPr lang="en-US" altLang="zh-CN" dirty="0" smtClean="0"/>
              <a:t>meters</a:t>
            </a:r>
          </a:p>
          <a:p>
            <a:pPr lvl="1"/>
            <a:r>
              <a:rPr lang="en-US" altLang="zh-CN" dirty="0" smtClean="0"/>
              <a:t>No Chinese </a:t>
            </a:r>
            <a:r>
              <a:rPr lang="en-US" altLang="zh-CN" dirty="0"/>
              <a:t>restaurants in radius of 800 meters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3439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Analysis </a:t>
            </a:r>
            <a:endParaRPr lang="zh-CN" altLang="en-US" b="1" dirty="0"/>
          </a:p>
        </p:txBody>
      </p:sp>
      <p:pic>
        <p:nvPicPr>
          <p:cNvPr id="5" name="Picture 2" descr="Macintosh HD:Users:FRY:Desktop:Screen Shot 2020-03-18 at 3.22.11 PM.png"/>
          <p:cNvPicPr>
            <a:picLocks noGrp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057968"/>
            <a:ext cx="2743200" cy="1778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3" descr="Macintosh HD:Users:FRY:Desktop:Screen Shot 2020-03-18 at 3.22.25 PM.png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55"/>
          <a:stretch/>
        </p:blipFill>
        <p:spPr bwMode="auto">
          <a:xfrm>
            <a:off x="3124200" y="1047750"/>
            <a:ext cx="2667000" cy="17526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4" descr="Macintosh HD:Users:FRY:Desktop:Screen Shot 2020-03-18 at 3.22.33 PM.pn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1047750"/>
            <a:ext cx="2819400" cy="17526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914400" y="2917582"/>
            <a:ext cx="14350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All Restaurants</a:t>
            </a:r>
            <a:endParaRPr lang="zh-CN" altLang="en-US" sz="12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3531805" y="2844284"/>
            <a:ext cx="18517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Chinese Restaurants</a:t>
            </a:r>
            <a:endParaRPr lang="zh-CN" altLang="en-US" sz="1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6814530" y="2861087"/>
            <a:ext cx="10775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Population</a:t>
            </a:r>
            <a:endParaRPr lang="zh-CN" alt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266700" y="3240171"/>
            <a:ext cx="84963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Per </a:t>
            </a:r>
            <a:r>
              <a:rPr lang="en-US" altLang="zh-CN" dirty="0" err="1"/>
              <a:t>Heatmaps</a:t>
            </a:r>
            <a:r>
              <a:rPr lang="en-US" altLang="zh-CN" dirty="0"/>
              <a:t> above, we can tell that at about 2~6km north from downtown, there is an area (black circles) that: 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the </a:t>
            </a:r>
            <a:r>
              <a:rPr lang="en-US" altLang="zh-CN" dirty="0"/>
              <a:t>Chinese restaurants density is very low (no color on </a:t>
            </a:r>
            <a:r>
              <a:rPr lang="en-US" altLang="zh-CN" dirty="0" err="1" smtClean="0"/>
              <a:t>Heatmap</a:t>
            </a:r>
            <a:r>
              <a:rPr lang="en-US" altLang="zh-CN" dirty="0" smtClean="0"/>
              <a:t> </a:t>
            </a:r>
            <a:r>
              <a:rPr lang="en-US" altLang="zh-CN" dirty="0"/>
              <a:t>for Chinese Restaurants)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it's </a:t>
            </a:r>
            <a:r>
              <a:rPr lang="en-US" altLang="zh-CN" dirty="0"/>
              <a:t>quite populated (yellow color in population </a:t>
            </a:r>
            <a:r>
              <a:rPr lang="en-US" altLang="zh-CN" dirty="0" err="1" smtClean="0"/>
              <a:t>Heatmap</a:t>
            </a:r>
            <a:r>
              <a:rPr lang="en-US" altLang="zh-CN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the </a:t>
            </a:r>
            <a:r>
              <a:rPr lang="en-US" altLang="zh-CN" dirty="0"/>
              <a:t>restaurants density is low (green color in All Restaurants </a:t>
            </a:r>
            <a:r>
              <a:rPr lang="en-US" altLang="zh-CN" dirty="0" err="1" smtClean="0"/>
              <a:t>Heatmap</a:t>
            </a:r>
            <a:r>
              <a:rPr lang="en-US" altLang="zh-CN" dirty="0"/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880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Macintosh HD:Users:FRY:Desktop:WechatIMG11.jpeg"/>
          <p:cNvPicPr>
            <a:picLocks noGrp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8659"/>
            <a:ext cx="3886200" cy="507769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7" descr="Macintosh HD:Users:FRY:Library:Containers:com.tencent.xinWeChat:Data:Library:Application Support:com.tencent.xinWeChat:2.0b4.0.9:d38be334ce17036fb9fccfcd57d1be00:Message:MessageTemp:6e75b746b8b1bd090a7e93550e2e49ee:Image:131584564076_.pic_hd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2114550"/>
            <a:ext cx="4523740" cy="289496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4375727" y="1581150"/>
            <a:ext cx="2932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Let’s zoom in to this area: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24939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Macintosh HD:Users:FRY:Desktop:Screen Shot 2020-03-18 at 3.49.22 PM.png"/>
          <p:cNvPicPr>
            <a:picLocks noGrp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590550"/>
            <a:ext cx="6629400" cy="43434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152400" y="209550"/>
            <a:ext cx="228139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Special locations:</a:t>
            </a:r>
          </a:p>
          <a:p>
            <a:endParaRPr lang="en-US" altLang="zh-CN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University </a:t>
            </a:r>
          </a:p>
          <a:p>
            <a:r>
              <a:rPr lang="en-US" altLang="zh-CN" dirty="0" smtClean="0"/>
              <a:t>     of Toronto</a:t>
            </a:r>
          </a:p>
          <a:p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Royal Ontario </a:t>
            </a:r>
            <a:endParaRPr lang="en-US" altLang="zh-CN" dirty="0"/>
          </a:p>
          <a:p>
            <a:r>
              <a:rPr lang="en-US" altLang="zh-CN" dirty="0" smtClean="0"/>
              <a:t>     Museum</a:t>
            </a:r>
          </a:p>
          <a:p>
            <a:pPr lvl="1"/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Gardiner </a:t>
            </a:r>
            <a:endParaRPr lang="en-US" altLang="zh-CN" dirty="0"/>
          </a:p>
          <a:p>
            <a:r>
              <a:rPr lang="en-US" altLang="zh-CN" dirty="0" smtClean="0"/>
              <a:t>    Museum</a:t>
            </a:r>
          </a:p>
          <a:p>
            <a:pPr lvl="1"/>
            <a:endParaRPr lang="en-US" altLang="zh-CN" b="1" dirty="0" smtClean="0"/>
          </a:p>
          <a:p>
            <a:r>
              <a:rPr lang="en-US" altLang="zh-CN" b="1" dirty="0" smtClean="0"/>
              <a:t>Means high </a:t>
            </a:r>
          </a:p>
          <a:p>
            <a:r>
              <a:rPr lang="en-US" altLang="zh-CN" b="1" dirty="0" smtClean="0"/>
              <a:t>population of </a:t>
            </a:r>
          </a:p>
          <a:p>
            <a:r>
              <a:rPr lang="en-US" altLang="zh-CN" b="1" dirty="0" smtClean="0"/>
              <a:t>students and </a:t>
            </a:r>
          </a:p>
          <a:p>
            <a:r>
              <a:rPr lang="en-US" altLang="zh-CN" b="1" dirty="0" smtClean="0"/>
              <a:t>tourisms</a:t>
            </a:r>
            <a:endParaRPr lang="en-US" altLang="zh-CN" b="1" dirty="0"/>
          </a:p>
        </p:txBody>
      </p:sp>
      <p:sp>
        <p:nvSpPr>
          <p:cNvPr id="9" name="椭圆 8"/>
          <p:cNvSpPr/>
          <p:nvPr/>
        </p:nvSpPr>
        <p:spPr>
          <a:xfrm>
            <a:off x="3962400" y="2949864"/>
            <a:ext cx="990600" cy="6096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4876800" y="1779210"/>
            <a:ext cx="533400" cy="5639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5359400" y="1616996"/>
            <a:ext cx="457200" cy="533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0621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凸显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43</TotalTime>
  <Words>607</Words>
  <Application>Microsoft Office PowerPoint</Application>
  <PresentationFormat>全屏显示(16:9)</PresentationFormat>
  <Paragraphs>78</Paragraphs>
  <Slides>14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5" baseType="lpstr">
      <vt:lpstr>凸显</vt:lpstr>
      <vt:lpstr>Locations for opening Chinese restaurant in Toronto</vt:lpstr>
      <vt:lpstr>Analyze data before open restaurant</vt:lpstr>
      <vt:lpstr>Data</vt:lpstr>
      <vt:lpstr>Data</vt:lpstr>
      <vt:lpstr>Data cleaning</vt:lpstr>
      <vt:lpstr>Methodology </vt:lpstr>
      <vt:lpstr>Analysis </vt:lpstr>
      <vt:lpstr>PowerPoint 演示文稿</vt:lpstr>
      <vt:lpstr>PowerPoint 演示文稿</vt:lpstr>
      <vt:lpstr>Locations</vt:lpstr>
      <vt:lpstr>Clustering </vt:lpstr>
      <vt:lpstr>Results </vt:lpstr>
      <vt:lpstr>Map of results</vt:lpstr>
      <vt:lpstr>Conclusion </vt:lpstr>
    </vt:vector>
  </TitlesOfParts>
  <Company>Sky123.Org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Locations for opening Chinese restaurant in Toronto</dc:title>
  <dc:creator>dreamsummit</dc:creator>
  <cp:lastModifiedBy>dreamsummit</cp:lastModifiedBy>
  <cp:revision>5</cp:revision>
  <dcterms:created xsi:type="dcterms:W3CDTF">2020-03-18T21:32:12Z</dcterms:created>
  <dcterms:modified xsi:type="dcterms:W3CDTF">2020-03-18T22:15:22Z</dcterms:modified>
</cp:coreProperties>
</file>

<file path=docProps/thumbnail.jpeg>
</file>